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14"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96478A-E5EE-48BB-A1AB-005860E7A48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0F06DC-A6F3-4FE8-9E70-6BBC5252FCA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E09839-07AE-4C8C-BD96-6C656237F27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D9EE17-0F6F-488C-B334-5BB46EFC679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71431D-058A-4E02-9F7C-755E3F715AB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76AF22-0F88-4E0F-A905-DAA5E5DB54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66E04E-11E0-4014-92F3-E881FFF629F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8950422-7FA8-465D-9C49-139F392CF34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C0EFAE1-7F6C-4FC1-B085-C459B8F53BB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9AC8462-EF35-4A14-8429-A50C0CF7093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903495-2D92-4DC8-AD0D-56C2BA44514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3A6144-5EC9-4BB9-8866-5456F7ACB7B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38DF0C8-9569-4D65-98B5-F0FA537EE25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GB"/>
              <a:t>The Passover</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t>Memories?</a:t>
            </a:r>
            <a:endParaRPr lang="en-US"/>
          </a:p>
        </p:txBody>
      </p:sp>
      <p:sp>
        <p:nvSpPr>
          <p:cNvPr id="6147" name="Rectangle 3"/>
          <p:cNvSpPr>
            <a:spLocks noGrp="1" noChangeArrowheads="1"/>
          </p:cNvSpPr>
          <p:nvPr>
            <p:ph type="body" sz="half" idx="1"/>
          </p:nvPr>
        </p:nvSpPr>
        <p:spPr/>
        <p:txBody>
          <a:bodyPr/>
          <a:lstStyle/>
          <a:p>
            <a:pPr eaLnBrk="1" hangingPunct="1"/>
            <a:r>
              <a:rPr lang="en-GB" sz="2800"/>
              <a:t>What memories do you have?</a:t>
            </a:r>
          </a:p>
          <a:p>
            <a:pPr eaLnBrk="1" hangingPunct="1"/>
            <a:r>
              <a:rPr lang="en-GB" sz="2800"/>
              <a:t>What do we do to remember special events in our lives?</a:t>
            </a:r>
          </a:p>
          <a:p>
            <a:pPr eaLnBrk="1" hangingPunct="1"/>
            <a:r>
              <a:rPr lang="en-GB" sz="2800"/>
              <a:t>In many religions they have feast days to remind people of special events.</a:t>
            </a:r>
            <a:endParaRPr lang="en-US" sz="2800"/>
          </a:p>
        </p:txBody>
      </p:sp>
      <p:pic>
        <p:nvPicPr>
          <p:cNvPr id="6148" name="Picture 4" descr="MCSO01140_0000[1]"/>
          <p:cNvPicPr>
            <a:picLocks noGrp="1" noChangeAspect="1" noChangeArrowheads="1"/>
          </p:cNvPicPr>
          <p:nvPr>
            <p:ph sz="half" idx="2"/>
          </p:nvPr>
        </p:nvPicPr>
        <p:blipFill>
          <a:blip r:embed="rId2"/>
          <a:srcRect/>
          <a:stretch>
            <a:fillRect/>
          </a:stretch>
        </p:blipFill>
        <p:spPr>
          <a:xfrm>
            <a:off x="4500563" y="2060575"/>
            <a:ext cx="4330700" cy="316071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6148"/>
                                        </p:tgtEl>
                                        <p:attrNameLst>
                                          <p:attrName>style.visibility</p:attrName>
                                        </p:attrNameLst>
                                      </p:cBhvr>
                                      <p:to>
                                        <p:strVal val="visible"/>
                                      </p:to>
                                    </p:set>
                                    <p:animEffect transition="in" filter="blinds(horizontal)">
                                      <p:cBhvr>
                                        <p:cTn id="19"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t>Passover</a:t>
            </a:r>
            <a:endParaRPr lang="en-US"/>
          </a:p>
        </p:txBody>
      </p:sp>
      <p:sp>
        <p:nvSpPr>
          <p:cNvPr id="5123" name="Rectangle 3"/>
          <p:cNvSpPr>
            <a:spLocks noGrp="1" noChangeArrowheads="1"/>
          </p:cNvSpPr>
          <p:nvPr>
            <p:ph type="body" sz="half" idx="1"/>
          </p:nvPr>
        </p:nvSpPr>
        <p:spPr>
          <a:xfrm>
            <a:off x="755650" y="1844675"/>
            <a:ext cx="7931150" cy="4525963"/>
          </a:xfrm>
        </p:spPr>
        <p:txBody>
          <a:bodyPr/>
          <a:lstStyle/>
          <a:p>
            <a:pPr eaLnBrk="1" hangingPunct="1"/>
            <a:r>
              <a:rPr lang="en-GB" sz="2800"/>
              <a:t>From the time of Mosaic law the People of God have observed fixed feasts, beginning with Passover.</a:t>
            </a:r>
          </a:p>
          <a:p>
            <a:pPr eaLnBrk="1" hangingPunct="1"/>
            <a:r>
              <a:rPr lang="en-GB" sz="2800"/>
              <a:t>This feast takes place in early spring for the Jews.</a:t>
            </a:r>
          </a:p>
          <a:p>
            <a:pPr eaLnBrk="1" hangingPunct="1"/>
            <a:r>
              <a:rPr lang="en-GB" sz="2800"/>
              <a:t>The feast known as Pesach reminds all Jews of their escape from Egypt over 3000 years ago.</a:t>
            </a:r>
            <a:endParaRPr lang="en-US" sz="2800"/>
          </a:p>
        </p:txBody>
      </p:sp>
      <p:pic>
        <p:nvPicPr>
          <p:cNvPr id="5124" name="Picture 4" descr="MCj04111350000[1]"/>
          <p:cNvPicPr>
            <a:picLocks noGrp="1" noChangeAspect="1" noChangeArrowheads="1"/>
          </p:cNvPicPr>
          <p:nvPr>
            <p:ph sz="half" idx="2"/>
          </p:nvPr>
        </p:nvPicPr>
        <p:blipFill>
          <a:blip r:embed="rId2"/>
          <a:srcRect/>
          <a:stretch>
            <a:fillRect/>
          </a:stretch>
        </p:blipFill>
        <p:spPr>
          <a:xfrm>
            <a:off x="6300788" y="333375"/>
            <a:ext cx="2546350" cy="1504950"/>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sz="4000"/>
              <a:t>Do you remember the story of the escape from Egypt?</a:t>
            </a:r>
            <a:endParaRPr lang="en-US" sz="4000"/>
          </a:p>
        </p:txBody>
      </p:sp>
      <p:pic>
        <p:nvPicPr>
          <p:cNvPr id="6147" name="Picture 4" descr="MCj03536390000[1]"/>
          <p:cNvPicPr>
            <a:picLocks noGrp="1" noChangeAspect="1" noChangeArrowheads="1"/>
          </p:cNvPicPr>
          <p:nvPr>
            <p:ph sz="half" idx="2"/>
          </p:nvPr>
        </p:nvPicPr>
        <p:blipFill>
          <a:blip r:embed="rId2"/>
          <a:srcRect/>
          <a:stretch>
            <a:fillRect/>
          </a:stretch>
        </p:blipFill>
        <p:spPr>
          <a:xfrm>
            <a:off x="2124075" y="2349500"/>
            <a:ext cx="5154613" cy="3925888"/>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t>Pesach</a:t>
            </a:r>
            <a:endParaRPr lang="en-US"/>
          </a:p>
        </p:txBody>
      </p:sp>
      <p:sp>
        <p:nvSpPr>
          <p:cNvPr id="7171" name="Rectangle 3"/>
          <p:cNvSpPr>
            <a:spLocks noGrp="1" noChangeArrowheads="1"/>
          </p:cNvSpPr>
          <p:nvPr>
            <p:ph type="body" idx="1"/>
          </p:nvPr>
        </p:nvSpPr>
        <p:spPr/>
        <p:txBody>
          <a:bodyPr/>
          <a:lstStyle/>
          <a:p>
            <a:pPr eaLnBrk="1" hangingPunct="1">
              <a:buFontTx/>
              <a:buNone/>
            </a:pPr>
            <a:endParaRPr lang="en-GB" sz="2800"/>
          </a:p>
          <a:p>
            <a:pPr eaLnBrk="1" hangingPunct="1"/>
            <a:r>
              <a:rPr lang="en-GB" sz="2800"/>
              <a:t>The items of food on the </a:t>
            </a:r>
            <a:r>
              <a:rPr lang="en-GB" sz="2800" b="1" i="1">
                <a:solidFill>
                  <a:schemeClr val="bg2"/>
                </a:solidFill>
              </a:rPr>
              <a:t>Seder </a:t>
            </a:r>
            <a:r>
              <a:rPr lang="en-GB" sz="2800"/>
              <a:t>plate are symbolic of the Exodus story.</a:t>
            </a:r>
          </a:p>
          <a:p>
            <a:pPr eaLnBrk="1" hangingPunct="1"/>
            <a:r>
              <a:rPr lang="en-GB" sz="2800"/>
              <a:t>The book of the story, the </a:t>
            </a:r>
            <a:r>
              <a:rPr lang="en-GB" sz="2800" b="1" i="1">
                <a:solidFill>
                  <a:schemeClr val="bg2"/>
                </a:solidFill>
              </a:rPr>
              <a:t>Haggadah</a:t>
            </a:r>
            <a:r>
              <a:rPr lang="en-GB" sz="2800">
                <a:solidFill>
                  <a:schemeClr val="bg2"/>
                </a:solidFill>
              </a:rPr>
              <a:t>, </a:t>
            </a:r>
            <a:r>
              <a:rPr lang="en-GB" sz="2800"/>
              <a:t>is read by everyone at the table, usually led by the father or grandfather.</a:t>
            </a:r>
          </a:p>
          <a:p>
            <a:pPr eaLnBrk="1" hangingPunct="1"/>
            <a:r>
              <a:rPr lang="en-GB" sz="2800"/>
              <a:t>Everyone recalls the past and thinks about what it means for Jews today.</a:t>
            </a:r>
            <a:endParaRPr lang="en-GB" sz="2800" b="1">
              <a:solidFill>
                <a:schemeClr val="bg2"/>
              </a:solidFill>
            </a:endParaRPr>
          </a:p>
          <a:p>
            <a:pPr eaLnBrk="1" hangingPunct="1">
              <a:buFontTx/>
              <a:buNone/>
            </a:pPr>
            <a:endParaRPr lang="en-US" sz="2800"/>
          </a:p>
        </p:txBody>
      </p:sp>
      <p:pic>
        <p:nvPicPr>
          <p:cNvPr id="7172" name="Picture 4" descr="MCj03383520000[1]"/>
          <p:cNvPicPr>
            <a:picLocks noGrp="1" noChangeAspect="1" noChangeArrowheads="1"/>
          </p:cNvPicPr>
          <p:nvPr>
            <p:ph sz="half" idx="4294967295"/>
          </p:nvPr>
        </p:nvPicPr>
        <p:blipFill>
          <a:blip r:embed="rId2"/>
          <a:srcRect/>
          <a:stretch>
            <a:fillRect/>
          </a:stretch>
        </p:blipFill>
        <p:spPr>
          <a:xfrm>
            <a:off x="6877050" y="115888"/>
            <a:ext cx="1814513" cy="1458912"/>
          </a:xfrm>
          <a:noFill/>
        </p:spPr>
      </p:pic>
      <p:pic>
        <p:nvPicPr>
          <p:cNvPr id="7173" name="Picture 8" descr="MPj03829650000[1]"/>
          <p:cNvPicPr>
            <a:picLocks noChangeAspect="1" noChangeArrowheads="1"/>
          </p:cNvPicPr>
          <p:nvPr/>
        </p:nvPicPr>
        <p:blipFill>
          <a:blip r:embed="rId3"/>
          <a:srcRect/>
          <a:stretch>
            <a:fillRect/>
          </a:stretch>
        </p:blipFill>
        <p:spPr bwMode="auto">
          <a:xfrm>
            <a:off x="611188" y="260350"/>
            <a:ext cx="1308100" cy="14128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MCBD07439_0000[1]"/>
          <p:cNvPicPr>
            <a:picLocks noChangeAspect="1" noChangeArrowheads="1"/>
          </p:cNvPicPr>
          <p:nvPr/>
        </p:nvPicPr>
        <p:blipFill>
          <a:blip r:embed="rId2"/>
          <a:srcRect/>
          <a:stretch>
            <a:fillRect/>
          </a:stretch>
        </p:blipFill>
        <p:spPr bwMode="auto">
          <a:xfrm>
            <a:off x="2195513" y="1916113"/>
            <a:ext cx="4897437" cy="3989387"/>
          </a:xfrm>
          <a:prstGeom prst="rect">
            <a:avLst/>
          </a:prstGeom>
          <a:noFill/>
          <a:ln w="9525">
            <a:noFill/>
            <a:miter lim="800000"/>
            <a:headEnd/>
            <a:tailEnd/>
          </a:ln>
        </p:spPr>
      </p:pic>
      <p:sp>
        <p:nvSpPr>
          <p:cNvPr id="8195" name="Line 8"/>
          <p:cNvSpPr>
            <a:spLocks noChangeShapeType="1"/>
          </p:cNvSpPr>
          <p:nvPr/>
        </p:nvSpPr>
        <p:spPr bwMode="auto">
          <a:xfrm flipH="1">
            <a:off x="5795963" y="1773238"/>
            <a:ext cx="1008062" cy="1079500"/>
          </a:xfrm>
          <a:prstGeom prst="line">
            <a:avLst/>
          </a:prstGeom>
          <a:noFill/>
          <a:ln w="9525">
            <a:solidFill>
              <a:schemeClr val="tx1"/>
            </a:solidFill>
            <a:round/>
            <a:headEnd/>
            <a:tailEnd type="triangle" w="med" len="med"/>
          </a:ln>
        </p:spPr>
        <p:txBody>
          <a:bodyPr/>
          <a:lstStyle/>
          <a:p>
            <a:endParaRPr lang="en-AU"/>
          </a:p>
        </p:txBody>
      </p:sp>
      <p:sp>
        <p:nvSpPr>
          <p:cNvPr id="8196" name="Text Box 9"/>
          <p:cNvSpPr txBox="1">
            <a:spLocks noChangeArrowheads="1"/>
          </p:cNvSpPr>
          <p:nvPr/>
        </p:nvSpPr>
        <p:spPr bwMode="auto">
          <a:xfrm>
            <a:off x="6877050" y="260350"/>
            <a:ext cx="2089150" cy="1793875"/>
          </a:xfrm>
          <a:prstGeom prst="rect">
            <a:avLst/>
          </a:prstGeom>
          <a:noFill/>
          <a:ln w="9525">
            <a:noFill/>
            <a:miter lim="800000"/>
            <a:headEnd/>
            <a:tailEnd/>
          </a:ln>
        </p:spPr>
        <p:txBody>
          <a:bodyPr>
            <a:spAutoFit/>
          </a:bodyPr>
          <a:lstStyle/>
          <a:p>
            <a:pPr>
              <a:spcBef>
                <a:spcPct val="50000"/>
              </a:spcBef>
            </a:pPr>
            <a:r>
              <a:rPr lang="en-US" sz="1400" b="1" i="1"/>
              <a:t>Z'ro'a</a:t>
            </a:r>
            <a:r>
              <a:rPr lang="en-US" sz="1400" b="1"/>
              <a:t> - A Roasted Bone (roasted chicken wing or leg bone) to remind us of the </a:t>
            </a:r>
            <a:r>
              <a:rPr lang="en-US" sz="1400" b="1" i="1"/>
              <a:t>Pesach</a:t>
            </a:r>
            <a:r>
              <a:rPr lang="en-US" sz="1400" b="1"/>
              <a:t> offerings that would be brought in the Holy Temple in Jerusalem.</a:t>
            </a:r>
            <a:r>
              <a:rPr lang="en-US" sz="1400"/>
              <a:t> </a:t>
            </a:r>
          </a:p>
        </p:txBody>
      </p:sp>
      <p:sp>
        <p:nvSpPr>
          <p:cNvPr id="8197" name="Line 10"/>
          <p:cNvSpPr>
            <a:spLocks noChangeShapeType="1"/>
          </p:cNvSpPr>
          <p:nvPr/>
        </p:nvSpPr>
        <p:spPr bwMode="auto">
          <a:xfrm>
            <a:off x="2268538" y="1989138"/>
            <a:ext cx="1295400" cy="1008062"/>
          </a:xfrm>
          <a:prstGeom prst="line">
            <a:avLst/>
          </a:prstGeom>
          <a:noFill/>
          <a:ln w="9525">
            <a:solidFill>
              <a:srgbClr val="FF3399"/>
            </a:solidFill>
            <a:round/>
            <a:headEnd/>
            <a:tailEnd type="triangle" w="med" len="med"/>
          </a:ln>
        </p:spPr>
        <p:txBody>
          <a:bodyPr/>
          <a:lstStyle/>
          <a:p>
            <a:endParaRPr lang="en-AU"/>
          </a:p>
        </p:txBody>
      </p:sp>
      <p:sp>
        <p:nvSpPr>
          <p:cNvPr id="8198" name="Text Box 11"/>
          <p:cNvSpPr txBox="1">
            <a:spLocks noChangeArrowheads="1"/>
          </p:cNvSpPr>
          <p:nvPr/>
        </p:nvSpPr>
        <p:spPr bwMode="auto">
          <a:xfrm>
            <a:off x="179388" y="260350"/>
            <a:ext cx="2339975" cy="1558925"/>
          </a:xfrm>
          <a:prstGeom prst="rect">
            <a:avLst/>
          </a:prstGeom>
          <a:noFill/>
          <a:ln w="9525">
            <a:noFill/>
            <a:miter lim="800000"/>
            <a:headEnd/>
            <a:tailEnd/>
          </a:ln>
        </p:spPr>
        <p:txBody>
          <a:bodyPr>
            <a:spAutoFit/>
          </a:bodyPr>
          <a:lstStyle/>
          <a:p>
            <a:pPr>
              <a:spcBef>
                <a:spcPct val="50000"/>
              </a:spcBef>
            </a:pPr>
            <a:r>
              <a:rPr lang="en-US" sz="1600" b="1" i="1"/>
              <a:t>Beitzah</a:t>
            </a:r>
            <a:r>
              <a:rPr lang="en-US" sz="1600" b="1"/>
              <a:t> - A Roasted Hardboiled Egg to remind them of their mourning at the destruction of the </a:t>
            </a:r>
            <a:r>
              <a:rPr lang="en-US" sz="1600" b="1" i="1"/>
              <a:t>Holy Temple.</a:t>
            </a:r>
            <a:endParaRPr lang="en-US" sz="1600"/>
          </a:p>
        </p:txBody>
      </p:sp>
      <p:sp>
        <p:nvSpPr>
          <p:cNvPr id="8199" name="Line 12"/>
          <p:cNvSpPr>
            <a:spLocks noChangeShapeType="1"/>
          </p:cNvSpPr>
          <p:nvPr/>
        </p:nvSpPr>
        <p:spPr bwMode="auto">
          <a:xfrm flipH="1" flipV="1">
            <a:off x="5867400" y="4292600"/>
            <a:ext cx="1225550" cy="720725"/>
          </a:xfrm>
          <a:prstGeom prst="line">
            <a:avLst/>
          </a:prstGeom>
          <a:noFill/>
          <a:ln w="9525">
            <a:solidFill>
              <a:srgbClr val="FF3399"/>
            </a:solidFill>
            <a:round/>
            <a:headEnd/>
            <a:tailEnd type="triangle" w="med" len="med"/>
          </a:ln>
        </p:spPr>
        <p:txBody>
          <a:bodyPr/>
          <a:lstStyle/>
          <a:p>
            <a:endParaRPr lang="en-AU"/>
          </a:p>
        </p:txBody>
      </p:sp>
      <p:sp>
        <p:nvSpPr>
          <p:cNvPr id="8200" name="Text Box 13"/>
          <p:cNvSpPr txBox="1">
            <a:spLocks noChangeArrowheads="1"/>
          </p:cNvSpPr>
          <p:nvPr/>
        </p:nvSpPr>
        <p:spPr bwMode="auto">
          <a:xfrm>
            <a:off x="6948488" y="4076700"/>
            <a:ext cx="2016125" cy="2644775"/>
          </a:xfrm>
          <a:prstGeom prst="rect">
            <a:avLst/>
          </a:prstGeom>
          <a:noFill/>
          <a:ln w="9525">
            <a:noFill/>
            <a:miter lim="800000"/>
            <a:headEnd/>
            <a:tailEnd/>
          </a:ln>
        </p:spPr>
        <p:txBody>
          <a:bodyPr>
            <a:spAutoFit/>
          </a:bodyPr>
          <a:lstStyle/>
          <a:p>
            <a:pPr>
              <a:spcBef>
                <a:spcPct val="50000"/>
              </a:spcBef>
            </a:pPr>
            <a:r>
              <a:rPr lang="en-US" sz="1400" b="1" i="1"/>
              <a:t>Charoset</a:t>
            </a:r>
            <a:r>
              <a:rPr lang="en-US" sz="1400" b="1"/>
              <a:t> - a mixture of ground apples, nuts, ginger, cinnamon, and red sweet wine. The look and feel of mortar symbolizes the bricks and mortar which they were forced to use when they were slaves in Egypt.</a:t>
            </a:r>
            <a:r>
              <a:rPr lang="en-US" sz="1400"/>
              <a:t> </a:t>
            </a:r>
          </a:p>
        </p:txBody>
      </p:sp>
      <p:sp>
        <p:nvSpPr>
          <p:cNvPr id="8201" name="Line 14"/>
          <p:cNvSpPr>
            <a:spLocks noChangeShapeType="1"/>
          </p:cNvSpPr>
          <p:nvPr/>
        </p:nvSpPr>
        <p:spPr bwMode="auto">
          <a:xfrm flipV="1">
            <a:off x="1692275" y="4581525"/>
            <a:ext cx="1943100" cy="1079500"/>
          </a:xfrm>
          <a:prstGeom prst="line">
            <a:avLst/>
          </a:prstGeom>
          <a:noFill/>
          <a:ln w="9525">
            <a:solidFill>
              <a:srgbClr val="FF3399"/>
            </a:solidFill>
            <a:round/>
            <a:headEnd/>
            <a:tailEnd type="triangle" w="med" len="med"/>
          </a:ln>
        </p:spPr>
        <p:txBody>
          <a:bodyPr/>
          <a:lstStyle/>
          <a:p>
            <a:endParaRPr lang="en-AU"/>
          </a:p>
        </p:txBody>
      </p:sp>
      <p:sp>
        <p:nvSpPr>
          <p:cNvPr id="8202" name="Text Box 15"/>
          <p:cNvSpPr txBox="1">
            <a:spLocks noChangeArrowheads="1"/>
          </p:cNvSpPr>
          <p:nvPr/>
        </p:nvSpPr>
        <p:spPr bwMode="auto">
          <a:xfrm>
            <a:off x="107950" y="3789363"/>
            <a:ext cx="1943100" cy="366712"/>
          </a:xfrm>
          <a:prstGeom prst="rect">
            <a:avLst/>
          </a:prstGeom>
          <a:noFill/>
          <a:ln w="9525">
            <a:noFill/>
            <a:miter lim="800000"/>
            <a:headEnd/>
            <a:tailEnd/>
          </a:ln>
        </p:spPr>
        <p:txBody>
          <a:bodyPr>
            <a:spAutoFit/>
          </a:bodyPr>
          <a:lstStyle/>
          <a:p>
            <a:pPr>
              <a:spcBef>
                <a:spcPct val="50000"/>
              </a:spcBef>
            </a:pPr>
            <a:endParaRPr lang="en-US"/>
          </a:p>
        </p:txBody>
      </p:sp>
      <p:sp>
        <p:nvSpPr>
          <p:cNvPr id="8203" name="Text Box 17"/>
          <p:cNvSpPr txBox="1">
            <a:spLocks noChangeArrowheads="1"/>
          </p:cNvSpPr>
          <p:nvPr/>
        </p:nvSpPr>
        <p:spPr bwMode="auto">
          <a:xfrm>
            <a:off x="395288" y="2924175"/>
            <a:ext cx="1368425" cy="3495675"/>
          </a:xfrm>
          <a:prstGeom prst="rect">
            <a:avLst/>
          </a:prstGeom>
          <a:noFill/>
          <a:ln w="9525">
            <a:noFill/>
            <a:miter lim="800000"/>
            <a:headEnd/>
            <a:tailEnd/>
          </a:ln>
        </p:spPr>
        <p:txBody>
          <a:bodyPr>
            <a:spAutoFit/>
          </a:bodyPr>
          <a:lstStyle/>
          <a:p>
            <a:pPr>
              <a:spcBef>
                <a:spcPct val="50000"/>
              </a:spcBef>
            </a:pPr>
            <a:r>
              <a:rPr lang="en-US" sz="1400" b="1" i="1"/>
              <a:t>Karpas</a:t>
            </a:r>
            <a:r>
              <a:rPr lang="en-US" sz="1400" b="1"/>
              <a:t> - A vegetable, which is dipped into salt water and eaten. To remind them of the sweat and tears they shed as slaves, they place a bowl of the salt water near the </a:t>
            </a:r>
            <a:r>
              <a:rPr lang="en-US" sz="1400" b="1" i="1"/>
              <a:t>Seder</a:t>
            </a:r>
            <a:r>
              <a:rPr lang="en-US" sz="1400" b="1"/>
              <a:t> plate.</a:t>
            </a:r>
            <a:r>
              <a:rPr lang="en-US" sz="1400"/>
              <a:t> </a:t>
            </a:r>
          </a:p>
        </p:txBody>
      </p:sp>
      <p:sp>
        <p:nvSpPr>
          <p:cNvPr id="8204" name="Text Box 18"/>
          <p:cNvSpPr txBox="1">
            <a:spLocks noChangeArrowheads="1"/>
          </p:cNvSpPr>
          <p:nvPr/>
        </p:nvSpPr>
        <p:spPr bwMode="auto">
          <a:xfrm>
            <a:off x="3348038" y="260350"/>
            <a:ext cx="2592387" cy="1190625"/>
          </a:xfrm>
          <a:prstGeom prst="rect">
            <a:avLst/>
          </a:prstGeom>
          <a:noFill/>
          <a:ln w="9525">
            <a:noFill/>
            <a:miter lim="800000"/>
            <a:headEnd/>
            <a:tailEnd/>
          </a:ln>
        </p:spPr>
        <p:txBody>
          <a:bodyPr>
            <a:spAutoFit/>
          </a:bodyPr>
          <a:lstStyle/>
          <a:p>
            <a:r>
              <a:rPr lang="en-US" b="1" i="1"/>
              <a:t>Maror</a:t>
            </a:r>
            <a:r>
              <a:rPr lang="en-US" b="1"/>
              <a:t> </a:t>
            </a:r>
            <a:endParaRPr lang="en-US"/>
          </a:p>
          <a:p>
            <a:r>
              <a:rPr lang="en-US" b="1" i="1"/>
              <a:t>Chazeret</a:t>
            </a:r>
            <a:r>
              <a:rPr lang="en-US" b="1"/>
              <a:t> Two types of bitter herbs (vegetables).</a:t>
            </a:r>
            <a:r>
              <a:rPr lang="en-US"/>
              <a:t> </a:t>
            </a:r>
          </a:p>
        </p:txBody>
      </p:sp>
      <p:sp>
        <p:nvSpPr>
          <p:cNvPr id="8205" name="Line 19"/>
          <p:cNvSpPr>
            <a:spLocks noChangeShapeType="1"/>
          </p:cNvSpPr>
          <p:nvPr/>
        </p:nvSpPr>
        <p:spPr bwMode="auto">
          <a:xfrm flipV="1">
            <a:off x="4284663" y="1484313"/>
            <a:ext cx="142875" cy="1152525"/>
          </a:xfrm>
          <a:prstGeom prst="line">
            <a:avLst/>
          </a:prstGeom>
          <a:noFill/>
          <a:ln w="9525">
            <a:solidFill>
              <a:srgbClr val="FF3399"/>
            </a:solidFill>
            <a:round/>
            <a:headEnd/>
            <a:tailEnd type="triangle" w="med" len="med"/>
          </a:ln>
        </p:spPr>
        <p:txBody>
          <a:bodyPr/>
          <a:lstStyle/>
          <a:p>
            <a:endParaRPr lang="en-AU"/>
          </a:p>
        </p:txBody>
      </p:sp>
      <p:sp>
        <p:nvSpPr>
          <p:cNvPr id="8206" name="Line 20"/>
          <p:cNvSpPr>
            <a:spLocks noChangeShapeType="1"/>
          </p:cNvSpPr>
          <p:nvPr/>
        </p:nvSpPr>
        <p:spPr bwMode="auto">
          <a:xfrm flipV="1">
            <a:off x="5003800" y="1341438"/>
            <a:ext cx="0" cy="3743325"/>
          </a:xfrm>
          <a:prstGeom prst="line">
            <a:avLst/>
          </a:prstGeom>
          <a:noFill/>
          <a:ln w="9525">
            <a:solidFill>
              <a:srgbClr val="FF3399"/>
            </a:solidFill>
            <a:round/>
            <a:headEnd/>
            <a:tailEnd type="triangle" w="med" len="med"/>
          </a:ln>
        </p:spPr>
        <p:txBody>
          <a:bodyPr/>
          <a:lstStyle/>
          <a:p>
            <a:endParaRPr lang="en-A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MCBD07440_0000[1]"/>
          <p:cNvPicPr>
            <a:picLocks noChangeAspect="1" noChangeArrowheads="1"/>
          </p:cNvPicPr>
          <p:nvPr/>
        </p:nvPicPr>
        <p:blipFill>
          <a:blip r:embed="rId2"/>
          <a:srcRect/>
          <a:stretch>
            <a:fillRect/>
          </a:stretch>
        </p:blipFill>
        <p:spPr bwMode="auto">
          <a:xfrm>
            <a:off x="900113" y="836613"/>
            <a:ext cx="1809750" cy="1035050"/>
          </a:xfrm>
          <a:prstGeom prst="rect">
            <a:avLst/>
          </a:prstGeom>
          <a:noFill/>
          <a:ln w="9525">
            <a:noFill/>
            <a:miter lim="800000"/>
            <a:headEnd/>
            <a:tailEnd/>
          </a:ln>
        </p:spPr>
      </p:pic>
      <p:sp>
        <p:nvSpPr>
          <p:cNvPr id="9219" name="Text Box 5"/>
          <p:cNvSpPr txBox="1">
            <a:spLocks noChangeArrowheads="1"/>
          </p:cNvSpPr>
          <p:nvPr/>
        </p:nvSpPr>
        <p:spPr bwMode="auto">
          <a:xfrm>
            <a:off x="2987675" y="620713"/>
            <a:ext cx="5472113" cy="1739900"/>
          </a:xfrm>
          <a:prstGeom prst="rect">
            <a:avLst/>
          </a:prstGeom>
          <a:noFill/>
          <a:ln w="9525">
            <a:noFill/>
            <a:miter lim="800000"/>
            <a:headEnd/>
            <a:tailEnd/>
          </a:ln>
        </p:spPr>
        <p:txBody>
          <a:bodyPr>
            <a:spAutoFit/>
          </a:bodyPr>
          <a:lstStyle/>
          <a:p>
            <a:pPr>
              <a:spcBef>
                <a:spcPct val="50000"/>
              </a:spcBef>
            </a:pPr>
            <a:r>
              <a:rPr lang="en-US" b="1"/>
              <a:t>They take three whole </a:t>
            </a:r>
            <a:r>
              <a:rPr lang="en-US" b="1" i="1"/>
              <a:t>Matzot</a:t>
            </a:r>
            <a:r>
              <a:rPr lang="en-US" b="1"/>
              <a:t> and place them one above the other, either in a napkin/</a:t>
            </a:r>
            <a:r>
              <a:rPr lang="en-US" b="1" i="1"/>
              <a:t>matza</a:t>
            </a:r>
            <a:r>
              <a:rPr lang="en-US" b="1"/>
              <a:t> cover or in a special compartment under the </a:t>
            </a:r>
            <a:r>
              <a:rPr lang="en-US" b="1" i="1"/>
              <a:t>Seder</a:t>
            </a:r>
            <a:r>
              <a:rPr lang="en-US" b="1"/>
              <a:t> plate. One of the reasons for the number three is the three sections of Jewry - </a:t>
            </a:r>
            <a:r>
              <a:rPr lang="en-US" b="1" i="1"/>
              <a:t>Kohain, Levi,</a:t>
            </a:r>
            <a:r>
              <a:rPr lang="en-US" b="1"/>
              <a:t> and </a:t>
            </a:r>
            <a:r>
              <a:rPr lang="en-US" b="1" i="1"/>
              <a:t>Yisroel.</a:t>
            </a:r>
            <a:r>
              <a:rPr lang="en-US"/>
              <a:t> </a:t>
            </a:r>
          </a:p>
        </p:txBody>
      </p:sp>
      <p:sp>
        <p:nvSpPr>
          <p:cNvPr id="9220" name="Text Box 6"/>
          <p:cNvSpPr txBox="1">
            <a:spLocks noChangeArrowheads="1"/>
          </p:cNvSpPr>
          <p:nvPr/>
        </p:nvSpPr>
        <p:spPr bwMode="auto">
          <a:xfrm>
            <a:off x="611188" y="3644900"/>
            <a:ext cx="2376487" cy="1465263"/>
          </a:xfrm>
          <a:prstGeom prst="rect">
            <a:avLst/>
          </a:prstGeom>
          <a:noFill/>
          <a:ln w="9525">
            <a:noFill/>
            <a:miter lim="800000"/>
            <a:headEnd/>
            <a:tailEnd/>
          </a:ln>
        </p:spPr>
        <p:txBody>
          <a:bodyPr>
            <a:spAutoFit/>
          </a:bodyPr>
          <a:lstStyle/>
          <a:p>
            <a:pPr>
              <a:spcBef>
                <a:spcPct val="50000"/>
              </a:spcBef>
            </a:pPr>
            <a:r>
              <a:rPr lang="en-US" b="1" i="1"/>
              <a:t>ARBA</a:t>
            </a:r>
            <a:br>
              <a:rPr lang="en-US" b="1" i="1"/>
            </a:br>
            <a:r>
              <a:rPr lang="en-US" b="1" i="1"/>
              <a:t>KOSOT:</a:t>
            </a:r>
            <a:br>
              <a:rPr lang="en-US"/>
            </a:br>
            <a:r>
              <a:rPr lang="en-US" b="1"/>
              <a:t>THE FOUR</a:t>
            </a:r>
            <a:br>
              <a:rPr lang="en-US" b="1"/>
            </a:br>
            <a:r>
              <a:rPr lang="en-US" b="1"/>
              <a:t>CUPS</a:t>
            </a:r>
            <a:br>
              <a:rPr lang="en-US" b="1"/>
            </a:br>
            <a:r>
              <a:rPr lang="en-US" b="1"/>
              <a:t>OF WINE</a:t>
            </a:r>
            <a:r>
              <a:rPr lang="en-US"/>
              <a:t> </a:t>
            </a:r>
          </a:p>
        </p:txBody>
      </p:sp>
      <p:sp>
        <p:nvSpPr>
          <p:cNvPr id="9221" name="AutoShape 8" descr="Pesach%20cover%20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GB"/>
          </a:p>
        </p:txBody>
      </p:sp>
      <p:sp>
        <p:nvSpPr>
          <p:cNvPr id="9222" name="AutoShape 10" descr="Pesach%20cover%20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GB"/>
          </a:p>
        </p:txBody>
      </p:sp>
      <p:sp>
        <p:nvSpPr>
          <p:cNvPr id="9223" name="Text Box 11"/>
          <p:cNvSpPr txBox="1">
            <a:spLocks noChangeArrowheads="1"/>
          </p:cNvSpPr>
          <p:nvPr/>
        </p:nvSpPr>
        <p:spPr bwMode="auto">
          <a:xfrm>
            <a:off x="1258888" y="5229225"/>
            <a:ext cx="7345362" cy="1465263"/>
          </a:xfrm>
          <a:prstGeom prst="rect">
            <a:avLst/>
          </a:prstGeom>
          <a:noFill/>
          <a:ln w="9525">
            <a:noFill/>
            <a:miter lim="800000"/>
            <a:headEnd/>
            <a:tailEnd/>
          </a:ln>
        </p:spPr>
        <p:txBody>
          <a:bodyPr>
            <a:spAutoFit/>
          </a:bodyPr>
          <a:lstStyle/>
          <a:p>
            <a:pPr>
              <a:spcBef>
                <a:spcPct val="50000"/>
              </a:spcBef>
            </a:pPr>
            <a:r>
              <a:rPr lang="en-US"/>
              <a:t>The four cups of wine represent the four promises given by God to the Children of Israel: "...and I will bring you out from under the burdens of the Egyptians, and I will rid you out of their bondage, and I will redeem you with a stretched out arm........and I will take you to me for a people..." (Ex 6:6, 7) </a:t>
            </a:r>
          </a:p>
        </p:txBody>
      </p:sp>
      <p:sp>
        <p:nvSpPr>
          <p:cNvPr id="9224" name="AutoShape 13" descr="4cups%20small"/>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GB"/>
          </a:p>
        </p:txBody>
      </p:sp>
      <p:pic>
        <p:nvPicPr>
          <p:cNvPr id="9225" name="Picture 14" descr="4cups%20small"/>
          <p:cNvPicPr>
            <a:picLocks noChangeAspect="1" noChangeArrowheads="1"/>
          </p:cNvPicPr>
          <p:nvPr/>
        </p:nvPicPr>
        <p:blipFill>
          <a:blip r:embed="rId3"/>
          <a:srcRect/>
          <a:stretch>
            <a:fillRect/>
          </a:stretch>
        </p:blipFill>
        <p:spPr bwMode="auto">
          <a:xfrm>
            <a:off x="4356100" y="3141663"/>
            <a:ext cx="1270000" cy="1930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Default Design">
  <a:themeElements>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66</TotalTime>
  <Words>430</Words>
  <Application>Microsoft Office PowerPoint</Application>
  <PresentationFormat>On-screen Show (4:3)</PresentationFormat>
  <Paragraphs>24</Paragraphs>
  <Slides>8</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Default Design</vt:lpstr>
      <vt:lpstr>The Passover</vt:lpstr>
      <vt:lpstr>Memories?</vt:lpstr>
      <vt:lpstr>Passover</vt:lpstr>
      <vt:lpstr>Do you remember the story of the escape from Egypt?</vt:lpstr>
      <vt:lpstr>Pesach</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the Bread of Life</dc:title>
  <dc:creator>Rigby</dc:creator>
  <cp:lastModifiedBy>Cheryl Reid</cp:lastModifiedBy>
  <cp:revision>9</cp:revision>
  <dcterms:created xsi:type="dcterms:W3CDTF">2007-01-04T07:03:00Z</dcterms:created>
  <dcterms:modified xsi:type="dcterms:W3CDTF">2026-03-28T02:10:56Z</dcterms:modified>
</cp:coreProperties>
</file>